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9" r:id="rId3"/>
    <p:sldId id="257" r:id="rId4"/>
    <p:sldId id="270" r:id="rId5"/>
    <p:sldId id="273" r:id="rId6"/>
    <p:sldId id="271" r:id="rId7"/>
    <p:sldId id="276" r:id="rId8"/>
    <p:sldId id="274" r:id="rId9"/>
    <p:sldId id="277" r:id="rId10"/>
    <p:sldId id="272" r:id="rId11"/>
    <p:sldId id="275" r:id="rId12"/>
    <p:sldId id="278" r:id="rId13"/>
    <p:sldId id="268" r:id="rId14"/>
    <p:sldId id="259" r:id="rId15"/>
    <p:sldId id="260" r:id="rId16"/>
    <p:sldId id="261" r:id="rId17"/>
    <p:sldId id="262" r:id="rId18"/>
    <p:sldId id="264" r:id="rId19"/>
    <p:sldId id="265" r:id="rId20"/>
    <p:sldId id="26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z" initials="z" lastIdx="1" clrIdx="0">
    <p:extLst>
      <p:ext uri="{19B8F6BF-5375-455C-9EA6-DF929625EA0E}">
        <p15:presenceInfo xmlns:p15="http://schemas.microsoft.com/office/powerpoint/2012/main" userId="z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268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76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71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8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09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73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030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93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35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0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90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15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E4217-9078-4970-927A-CF791B5CF0FD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48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8AB1A4-ADA9-E0C0-DE01-6CCFF4BAB280}"/>
              </a:ext>
            </a:extLst>
          </p:cNvPr>
          <p:cNvSpPr txBox="1"/>
          <p:nvPr/>
        </p:nvSpPr>
        <p:spPr>
          <a:xfrm>
            <a:off x="943896" y="914398"/>
            <a:ext cx="107958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L’ordre des mots dans la phrase allemande  (syntaxe):</a:t>
            </a:r>
          </a:p>
          <a:p>
            <a:endParaRPr lang="fr-FR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</a:t>
            </a:r>
            <a:r>
              <a:rPr lang="fr-FR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place du verbe</a:t>
            </a:r>
          </a:p>
        </p:txBody>
      </p:sp>
    </p:spTree>
    <p:extLst>
      <p:ext uri="{BB962C8B-B14F-4D97-AF65-F5344CB8AC3E}">
        <p14:creationId xmlns:p14="http://schemas.microsoft.com/office/powerpoint/2010/main" val="1036011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8AB1A4-ADA9-E0C0-DE01-6CCFF4BAB280}"/>
              </a:ext>
            </a:extLst>
          </p:cNvPr>
          <p:cNvSpPr txBox="1"/>
          <p:nvPr/>
        </p:nvSpPr>
        <p:spPr>
          <a:xfrm>
            <a:off x="698090" y="1312605"/>
            <a:ext cx="107958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s’agit sans doute de la plus grosse différence avec le français.</a:t>
            </a:r>
            <a:endParaRPr lang="fr-FR" sz="6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42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707923"/>
            <a:ext cx="11591925" cy="1387095"/>
          </a:xfrm>
        </p:spPr>
        <p:txBody>
          <a:bodyPr>
            <a:normAutofit/>
          </a:bodyPr>
          <a:lstStyle/>
          <a:p>
            <a:pPr marL="715963" indent="-715963" algn="l"/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Nous allons voir deux choses :</a:t>
            </a: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E239A5C-5E93-FCCB-7944-C3353C14B043}"/>
              </a:ext>
            </a:extLst>
          </p:cNvPr>
          <p:cNvSpPr txBox="1">
            <a:spLocks/>
          </p:cNvSpPr>
          <p:nvPr/>
        </p:nvSpPr>
        <p:spPr>
          <a:xfrm>
            <a:off x="1127626" y="2249905"/>
            <a:ext cx="11591925" cy="2229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5963" indent="-715963" algn="l"/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I) La place du verbe dans la phrase simple</a:t>
            </a: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56BCED-C31B-1A27-9CAC-35FE4E1D8AF2}"/>
              </a:ext>
            </a:extLst>
          </p:cNvPr>
          <p:cNvSpPr txBox="1"/>
          <p:nvPr/>
        </p:nvSpPr>
        <p:spPr>
          <a:xfrm>
            <a:off x="1792578" y="3545742"/>
            <a:ext cx="91570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600" b="1" dirty="0"/>
          </a:p>
          <a:p>
            <a:r>
              <a:rPr lang="fr-FR" sz="3600" b="1" dirty="0"/>
              <a:t>II) La place du verbe dans la subordonnée</a:t>
            </a:r>
          </a:p>
        </p:txBody>
      </p:sp>
    </p:spTree>
    <p:extLst>
      <p:ext uri="{BB962C8B-B14F-4D97-AF65-F5344CB8AC3E}">
        <p14:creationId xmlns:p14="http://schemas.microsoft.com/office/powerpoint/2010/main" val="1546645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374622"/>
            <a:ext cx="11591925" cy="3194359"/>
          </a:xfrm>
        </p:spPr>
        <p:txBody>
          <a:bodyPr>
            <a:normAutofit fontScale="90000"/>
          </a:bodyPr>
          <a:lstStyle/>
          <a:p>
            <a:pPr marL="715963" indent="-715963"/>
            <a:br>
              <a:rPr lang="fr-FR" sz="4800" b="1" dirty="0">
                <a:latin typeface="+mn-lt"/>
              </a:rPr>
            </a:br>
            <a:r>
              <a:rPr lang="fr-FR" sz="4800" b="1" dirty="0">
                <a:latin typeface="+mn-lt"/>
              </a:rPr>
              <a:t>I</a:t>
            </a:r>
            <a:br>
              <a:rPr lang="fr-FR" sz="4800" b="1" dirty="0">
                <a:latin typeface="+mn-lt"/>
              </a:rPr>
            </a:br>
            <a:br>
              <a:rPr lang="fr-FR" sz="4800" b="1" dirty="0">
                <a:latin typeface="+mn-lt"/>
              </a:rPr>
            </a:br>
            <a:r>
              <a:rPr lang="fr-FR" sz="4800" b="1" dirty="0">
                <a:latin typeface="+mn-lt"/>
              </a:rPr>
              <a:t>La phrase simple</a:t>
            </a:r>
            <a:br>
              <a:rPr lang="fr-FR" sz="4800" b="1" dirty="0">
                <a:latin typeface="+mn-lt"/>
              </a:rPr>
            </a:br>
            <a:br>
              <a:rPr lang="fr-FR" sz="48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6B4A41-8B22-0D25-A4F7-7B003EB4799F}"/>
              </a:ext>
            </a:extLst>
          </p:cNvPr>
          <p:cNvSpPr txBox="1"/>
          <p:nvPr/>
        </p:nvSpPr>
        <p:spPr>
          <a:xfrm>
            <a:off x="350453" y="4016109"/>
            <a:ext cx="116535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u="sng" dirty="0"/>
              <a:t>la règle</a:t>
            </a:r>
            <a:r>
              <a:rPr lang="fr-FR" sz="3600" b="1" dirty="0"/>
              <a:t> </a:t>
            </a:r>
            <a:r>
              <a:rPr lang="fr-FR" sz="3600" dirty="0"/>
              <a:t>: </a:t>
            </a:r>
            <a:br>
              <a:rPr lang="fr-FR" sz="3600" dirty="0"/>
            </a:br>
            <a:br>
              <a:rPr lang="fr-FR" sz="3600" dirty="0"/>
            </a:br>
            <a:r>
              <a:rPr lang="fr-FR" sz="3600" dirty="0">
                <a:sym typeface="Wingdings" panose="05000000000000000000" pitchFamily="2" charset="2"/>
              </a:rPr>
              <a:t> </a:t>
            </a:r>
            <a:r>
              <a:rPr lang="fr-FR" sz="3600" dirty="0"/>
              <a:t>le verbe est en deuxième position</a:t>
            </a:r>
          </a:p>
        </p:txBody>
      </p:sp>
    </p:spTree>
    <p:extLst>
      <p:ext uri="{BB962C8B-B14F-4D97-AF65-F5344CB8AC3E}">
        <p14:creationId xmlns:p14="http://schemas.microsoft.com/office/powerpoint/2010/main" val="1533904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21FB74-7B1B-3E08-79A3-7E84A4FA3C92}"/>
              </a:ext>
            </a:extLst>
          </p:cNvPr>
          <p:cNvSpPr txBox="1"/>
          <p:nvPr/>
        </p:nvSpPr>
        <p:spPr>
          <a:xfrm>
            <a:off x="1242203" y="966158"/>
            <a:ext cx="1011015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Décortiquons cet exemple simple :</a:t>
            </a:r>
          </a:p>
          <a:p>
            <a:endParaRPr lang="fr-FR" sz="3600" b="1" dirty="0"/>
          </a:p>
          <a:p>
            <a:r>
              <a:rPr lang="fr-FR" sz="3600" dirty="0"/>
              <a:t>                </a:t>
            </a:r>
            <a:r>
              <a:rPr lang="fr-FR" sz="3600" b="1" dirty="0">
                <a:solidFill>
                  <a:schemeClr val="accent1"/>
                </a:solidFill>
              </a:rPr>
              <a:t>1</a:t>
            </a:r>
            <a:r>
              <a:rPr lang="fr-FR" sz="3600" b="1" dirty="0"/>
              <a:t>              </a:t>
            </a:r>
            <a:r>
              <a:rPr lang="fr-FR" sz="3600" b="1" dirty="0">
                <a:solidFill>
                  <a:srgbClr val="FF0000"/>
                </a:solidFill>
              </a:rPr>
              <a:t>2</a:t>
            </a:r>
            <a:r>
              <a:rPr lang="fr-FR" sz="3600" b="1" dirty="0"/>
              <a:t>              </a:t>
            </a:r>
            <a:r>
              <a:rPr lang="fr-FR" sz="3600" b="1" dirty="0">
                <a:solidFill>
                  <a:srgbClr val="7030A0"/>
                </a:solidFill>
              </a:rPr>
              <a:t>3</a:t>
            </a:r>
            <a:r>
              <a:rPr lang="fr-FR" sz="3600" b="1" dirty="0"/>
              <a:t>                        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r>
              <a:rPr lang="fr-FR" sz="3600" i="1" dirty="0" err="1">
                <a:solidFill>
                  <a:srgbClr val="0070C0"/>
                </a:solidFill>
              </a:rPr>
              <a:t>Ein</a:t>
            </a:r>
            <a:r>
              <a:rPr lang="fr-FR" sz="3600" i="1" dirty="0">
                <a:solidFill>
                  <a:srgbClr val="0070C0"/>
                </a:solidFill>
              </a:rPr>
              <a:t> </a:t>
            </a:r>
            <a:r>
              <a:rPr lang="fr-FR" sz="3600" i="1" dirty="0" err="1">
                <a:solidFill>
                  <a:srgbClr val="0070C0"/>
                </a:solidFill>
              </a:rPr>
              <a:t>kleines</a:t>
            </a:r>
            <a:r>
              <a:rPr lang="fr-FR" sz="3600" i="1" dirty="0">
                <a:solidFill>
                  <a:srgbClr val="0070C0"/>
                </a:solidFill>
              </a:rPr>
              <a:t> Kind  </a:t>
            </a:r>
            <a:r>
              <a:rPr lang="fr-FR" sz="3600" b="1" i="1" dirty="0" err="1">
                <a:solidFill>
                  <a:srgbClr val="FF0000"/>
                </a:solidFill>
              </a:rPr>
              <a:t>isst</a:t>
            </a:r>
            <a:r>
              <a:rPr lang="fr-FR" sz="3600" i="1" dirty="0"/>
              <a:t>  </a:t>
            </a:r>
            <a:r>
              <a:rPr lang="fr-FR" sz="3600" i="1" dirty="0" err="1">
                <a:solidFill>
                  <a:srgbClr val="7030A0"/>
                </a:solidFill>
              </a:rPr>
              <a:t>eine</a:t>
            </a:r>
            <a:r>
              <a:rPr lang="fr-FR" sz="3600" i="1" dirty="0"/>
              <a:t> </a:t>
            </a:r>
            <a:r>
              <a:rPr lang="fr-FR" sz="3600" i="1" dirty="0">
                <a:solidFill>
                  <a:srgbClr val="7030A0"/>
                </a:solidFill>
              </a:rPr>
              <a:t>Banane</a:t>
            </a:r>
            <a:r>
              <a:rPr lang="fr-FR" sz="3600" i="1" dirty="0"/>
              <a:t>  </a:t>
            </a:r>
            <a:r>
              <a:rPr lang="fr-FR" sz="3600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36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3600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36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3600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3600" i="1" dirty="0"/>
              <a:t>.</a:t>
            </a:r>
          </a:p>
          <a:p>
            <a:endParaRPr lang="fr-FR" sz="3600" i="1" dirty="0"/>
          </a:p>
          <a:p>
            <a:r>
              <a:rPr lang="fr-FR" sz="3600" i="1" dirty="0"/>
              <a:t>         </a:t>
            </a:r>
            <a:r>
              <a:rPr lang="fr-FR" sz="3600" i="1" dirty="0">
                <a:solidFill>
                  <a:srgbClr val="0070C0"/>
                </a:solidFill>
              </a:rPr>
              <a:t>sujet           </a:t>
            </a:r>
            <a:r>
              <a:rPr lang="fr-FR" sz="3600" i="1" dirty="0">
                <a:solidFill>
                  <a:srgbClr val="FF0000"/>
                </a:solidFill>
              </a:rPr>
              <a:t>verbe       </a:t>
            </a:r>
            <a:r>
              <a:rPr lang="fr-FR" sz="3600" i="1" dirty="0" err="1">
                <a:solidFill>
                  <a:srgbClr val="7030A0"/>
                </a:solidFill>
              </a:rPr>
              <a:t>cod</a:t>
            </a:r>
            <a:r>
              <a:rPr lang="fr-FR" sz="3600" i="1" dirty="0">
                <a:solidFill>
                  <a:srgbClr val="7030A0"/>
                </a:solidFill>
              </a:rPr>
              <a:t>                 </a:t>
            </a:r>
            <a:r>
              <a:rPr lang="fr-FR" sz="3600" i="1" dirty="0">
                <a:solidFill>
                  <a:schemeClr val="accent6">
                    <a:lumMod val="75000"/>
                  </a:schemeClr>
                </a:solidFill>
              </a:rPr>
              <a:t>CC de lieu</a:t>
            </a:r>
          </a:p>
          <a:p>
            <a:r>
              <a:rPr lang="fr-FR" sz="2800" i="1" dirty="0"/>
              <a:t>(un petit enfant mange une banane à côté de la maison)</a:t>
            </a: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C087C7D4-117D-9F54-E071-1694BABA820D}"/>
              </a:ext>
            </a:extLst>
          </p:cNvPr>
          <p:cNvSpPr/>
          <p:nvPr/>
        </p:nvSpPr>
        <p:spPr>
          <a:xfrm rot="5400000">
            <a:off x="2454278" y="1928059"/>
            <a:ext cx="526085" cy="2950235"/>
          </a:xfrm>
          <a:prstGeom prst="rightBrace">
            <a:avLst>
              <a:gd name="adj1" fmla="val 36208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B2832D9C-9A1C-744B-F08F-48BA2EB092D5}"/>
              </a:ext>
            </a:extLst>
          </p:cNvPr>
          <p:cNvSpPr/>
          <p:nvPr/>
        </p:nvSpPr>
        <p:spPr>
          <a:xfrm rot="5400000">
            <a:off x="4398096" y="3043752"/>
            <a:ext cx="526085" cy="701615"/>
          </a:xfrm>
          <a:prstGeom prst="rightBrace">
            <a:avLst>
              <a:gd name="adj1" fmla="val 3292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60C9F8D7-9FA2-CD24-3AF7-6957F4FFA3C1}"/>
              </a:ext>
            </a:extLst>
          </p:cNvPr>
          <p:cNvSpPr/>
          <p:nvPr/>
        </p:nvSpPr>
        <p:spPr>
          <a:xfrm rot="5400000">
            <a:off x="6085999" y="2212745"/>
            <a:ext cx="526084" cy="2363637"/>
          </a:xfrm>
          <a:prstGeom prst="rightBrace">
            <a:avLst>
              <a:gd name="adj1" fmla="val 3292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100AB11A-B0B4-98BD-38B1-C51F86E5A891}"/>
              </a:ext>
            </a:extLst>
          </p:cNvPr>
          <p:cNvSpPr/>
          <p:nvPr/>
        </p:nvSpPr>
        <p:spPr>
          <a:xfrm rot="5400000">
            <a:off x="8968658" y="1825990"/>
            <a:ext cx="526085" cy="3154392"/>
          </a:xfrm>
          <a:prstGeom prst="rightBrace">
            <a:avLst>
              <a:gd name="adj1" fmla="val 36208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5A2F7B-1455-35BD-83E8-AF3A1CB7FDC9}"/>
              </a:ext>
            </a:extLst>
          </p:cNvPr>
          <p:cNvSpPr txBox="1"/>
          <p:nvPr/>
        </p:nvSpPr>
        <p:spPr>
          <a:xfrm>
            <a:off x="1242203" y="5279366"/>
            <a:ext cx="10136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 verbe est bien en deuxième position et ici le sujet juste devant.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3ACC74-721C-3EFF-37D5-A2AF99BA2D26}"/>
              </a:ext>
            </a:extLst>
          </p:cNvPr>
          <p:cNvSpPr txBox="1"/>
          <p:nvPr/>
        </p:nvSpPr>
        <p:spPr>
          <a:xfrm>
            <a:off x="631164" y="5279366"/>
            <a:ext cx="611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ym typeface="Wingdings" panose="05000000000000000000" pitchFamily="2" charset="2"/>
              </a:rPr>
              <a:t>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1592010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B683554-DFD7-D566-81A2-15F42D8CE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2" y="250722"/>
            <a:ext cx="3310705" cy="3178277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2E622100-C60D-816A-D00B-B71E455F794A}"/>
              </a:ext>
            </a:extLst>
          </p:cNvPr>
          <p:cNvSpPr/>
          <p:nvPr/>
        </p:nvSpPr>
        <p:spPr>
          <a:xfrm>
            <a:off x="4553401" y="1942891"/>
            <a:ext cx="3923071" cy="1828800"/>
          </a:xfrm>
          <a:prstGeom prst="wedgeRoundRectCallout">
            <a:avLst>
              <a:gd name="adj1" fmla="val -99142"/>
              <a:gd name="adj2" fmla="val -421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Il me faut « </a:t>
            </a:r>
            <a:r>
              <a:rPr lang="fr-FR" dirty="0" err="1">
                <a:solidFill>
                  <a:schemeClr val="tx1"/>
                </a:solidFill>
              </a:rPr>
              <a:t>ein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Beispiel</a:t>
            </a:r>
            <a:r>
              <a:rPr lang="fr-FR" dirty="0">
                <a:solidFill>
                  <a:schemeClr val="tx1"/>
                </a:solidFill>
              </a:rPr>
              <a:t> », même plein de « </a:t>
            </a:r>
            <a:r>
              <a:rPr lang="fr-FR" dirty="0" err="1">
                <a:solidFill>
                  <a:schemeClr val="tx1"/>
                </a:solidFill>
              </a:rPr>
              <a:t>Beispiele</a:t>
            </a:r>
            <a:r>
              <a:rPr lang="fr-FR" dirty="0">
                <a:solidFill>
                  <a:schemeClr val="tx1"/>
                </a:solidFill>
              </a:rPr>
              <a:t> » Tonnerre de  Brest ! Sinon je ne comprendrai pas.</a:t>
            </a:r>
          </a:p>
        </p:txBody>
      </p:sp>
    </p:spTree>
    <p:extLst>
      <p:ext uri="{BB962C8B-B14F-4D97-AF65-F5344CB8AC3E}">
        <p14:creationId xmlns:p14="http://schemas.microsoft.com/office/powerpoint/2010/main" val="34692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1CBFF0-CAE5-10DD-981C-40CC71528C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0" r="22503"/>
          <a:stretch/>
        </p:blipFill>
        <p:spPr>
          <a:xfrm>
            <a:off x="313516" y="200667"/>
            <a:ext cx="7898830" cy="6456665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2E622100-C60D-816A-D00B-B71E455F794A}"/>
              </a:ext>
            </a:extLst>
          </p:cNvPr>
          <p:cNvSpPr/>
          <p:nvPr/>
        </p:nvSpPr>
        <p:spPr>
          <a:xfrm>
            <a:off x="6303034" y="1640968"/>
            <a:ext cx="2468501" cy="1188498"/>
          </a:xfrm>
          <a:prstGeom prst="wedgeRoundRectCallout">
            <a:avLst>
              <a:gd name="adj1" fmla="val -99142"/>
              <a:gd name="adj2" fmla="val -421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Ca vient, j’arrive !</a:t>
            </a:r>
          </a:p>
        </p:txBody>
      </p:sp>
    </p:spTree>
    <p:extLst>
      <p:ext uri="{BB962C8B-B14F-4D97-AF65-F5344CB8AC3E}">
        <p14:creationId xmlns:p14="http://schemas.microsoft.com/office/powerpoint/2010/main" val="53975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924" y="569342"/>
            <a:ext cx="11120527" cy="3174522"/>
          </a:xfrm>
        </p:spPr>
        <p:txBody>
          <a:bodyPr>
            <a:normAutofit fontScale="90000"/>
          </a:bodyPr>
          <a:lstStyle/>
          <a:p>
            <a:pPr marL="715963" indent="-715963" algn="l"/>
            <a:r>
              <a:rPr lang="fr-FR" sz="3100" dirty="0">
                <a:latin typeface="+mn-lt"/>
              </a:rPr>
              <a:t>     On peut écrire cette phrase différemment, il suffit de  respecter la règle :</a:t>
            </a:r>
            <a:br>
              <a:rPr lang="fr-FR" sz="3100" dirty="0">
                <a:latin typeface="+mn-lt"/>
              </a:rPr>
            </a:br>
            <a:br>
              <a:rPr lang="fr-FR" sz="2800" dirty="0">
                <a:latin typeface="+mn-lt"/>
              </a:rPr>
            </a:br>
            <a:br>
              <a:rPr lang="fr-FR" sz="3200" dirty="0">
                <a:latin typeface="+mn-lt"/>
              </a:rPr>
            </a:br>
            <a:r>
              <a:rPr lang="fr-FR" sz="2800" dirty="0">
                <a:latin typeface="+mn-lt"/>
              </a:rPr>
              <a:t>Phrase de départ :    </a:t>
            </a:r>
            <a:r>
              <a:rPr lang="fr-FR" sz="2800" b="1" i="1" dirty="0" err="1">
                <a:solidFill>
                  <a:srgbClr val="0070C0"/>
                </a:solidFill>
              </a:rPr>
              <a:t>Ein</a:t>
            </a:r>
            <a:r>
              <a:rPr lang="fr-FR" sz="2800" b="1" i="1" dirty="0">
                <a:solidFill>
                  <a:srgbClr val="0070C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kleines</a:t>
            </a:r>
            <a:r>
              <a:rPr lang="fr-FR" sz="2800" b="1" i="1" dirty="0">
                <a:solidFill>
                  <a:srgbClr val="0070C0"/>
                </a:solidFill>
              </a:rPr>
              <a:t> Kind  </a:t>
            </a:r>
            <a:r>
              <a:rPr lang="fr-FR" sz="2800" b="1" i="1" dirty="0" err="1">
                <a:solidFill>
                  <a:srgbClr val="FF0000"/>
                </a:solidFill>
              </a:rPr>
              <a:t>isst</a:t>
            </a:r>
            <a:r>
              <a:rPr lang="fr-FR" sz="2800" b="1" i="1" dirty="0"/>
              <a:t>  </a:t>
            </a:r>
            <a:r>
              <a:rPr lang="fr-FR" sz="2800" b="1" i="1" dirty="0" err="1">
                <a:solidFill>
                  <a:srgbClr val="7030A0"/>
                </a:solidFill>
              </a:rPr>
              <a:t>eine</a:t>
            </a:r>
            <a:r>
              <a:rPr lang="fr-FR" sz="2800" b="1" i="1" dirty="0"/>
              <a:t> </a:t>
            </a:r>
            <a:r>
              <a:rPr lang="fr-FR" sz="2800" b="1" i="1" dirty="0">
                <a:solidFill>
                  <a:srgbClr val="7030A0"/>
                </a:solidFill>
              </a:rPr>
              <a:t>Banane</a:t>
            </a:r>
            <a:r>
              <a:rPr lang="fr-FR" sz="2800" b="1" i="1" dirty="0"/>
              <a:t> 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br>
              <a:rPr lang="fr-FR" sz="2800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2800" b="1" dirty="0"/>
              <a:t>CC de lieu en tête :   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rgbClr val="FF0000"/>
                </a:solidFill>
              </a:rPr>
              <a:t>isst</a:t>
            </a:r>
            <a:r>
              <a:rPr lang="fr-FR" sz="2800" b="1" i="1" dirty="0">
                <a:solidFill>
                  <a:srgbClr val="FF000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ein</a:t>
            </a:r>
            <a:r>
              <a:rPr lang="fr-FR" sz="2800" b="1" i="1" dirty="0">
                <a:solidFill>
                  <a:srgbClr val="0070C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kleines</a:t>
            </a:r>
            <a:r>
              <a:rPr lang="fr-FR" sz="2800" b="1" i="1" dirty="0">
                <a:solidFill>
                  <a:srgbClr val="0070C0"/>
                </a:solidFill>
              </a:rPr>
              <a:t> Kind </a:t>
            </a:r>
            <a:r>
              <a:rPr lang="fr-FR" sz="2800" b="1" i="1" dirty="0" err="1">
                <a:solidFill>
                  <a:srgbClr val="7030A0"/>
                </a:solidFill>
              </a:rPr>
              <a:t>eine</a:t>
            </a:r>
            <a:r>
              <a:rPr lang="fr-FR" sz="2800" b="1" i="1" dirty="0"/>
              <a:t> </a:t>
            </a:r>
            <a:r>
              <a:rPr lang="fr-FR" sz="2800" b="1" i="1" dirty="0">
                <a:solidFill>
                  <a:srgbClr val="7030A0"/>
                </a:solidFill>
              </a:rPr>
              <a:t>Banane.</a:t>
            </a:r>
            <a:r>
              <a:rPr lang="fr-FR" sz="2800" b="1" i="1" dirty="0"/>
              <a:t> </a:t>
            </a:r>
            <a:br>
              <a:rPr lang="fr-FR" sz="2800" i="1" dirty="0"/>
            </a:br>
            <a:r>
              <a:rPr lang="fr-FR" sz="2800" b="1" dirty="0"/>
              <a:t>COD en tête :              </a:t>
            </a:r>
            <a:r>
              <a:rPr lang="fr-FR" sz="2800" b="1" i="1" dirty="0" err="1">
                <a:solidFill>
                  <a:srgbClr val="7030A0"/>
                </a:solidFill>
              </a:rPr>
              <a:t>Eine</a:t>
            </a:r>
            <a:r>
              <a:rPr lang="fr-FR" sz="2800" b="1" i="1" dirty="0"/>
              <a:t> </a:t>
            </a:r>
            <a:r>
              <a:rPr lang="fr-FR" sz="2800" b="1" i="1" dirty="0">
                <a:solidFill>
                  <a:srgbClr val="7030A0"/>
                </a:solidFill>
              </a:rPr>
              <a:t>Banane </a:t>
            </a:r>
            <a:r>
              <a:rPr lang="fr-FR" sz="2800" b="1" i="1" dirty="0" err="1">
                <a:solidFill>
                  <a:srgbClr val="FF0000"/>
                </a:solidFill>
              </a:rPr>
              <a:t>isst</a:t>
            </a:r>
            <a:r>
              <a:rPr lang="fr-FR" sz="2800" b="1" i="1" dirty="0"/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ein</a:t>
            </a:r>
            <a:r>
              <a:rPr lang="fr-FR" sz="2800" b="1" i="1" dirty="0">
                <a:solidFill>
                  <a:srgbClr val="0070C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kleines</a:t>
            </a:r>
            <a:r>
              <a:rPr lang="fr-FR" sz="2800" b="1" i="1" dirty="0">
                <a:solidFill>
                  <a:srgbClr val="0070C0"/>
                </a:solidFill>
              </a:rPr>
              <a:t> Kind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2800" b="1" i="1" dirty="0">
                <a:solidFill>
                  <a:srgbClr val="0070C0"/>
                </a:solidFill>
              </a:rPr>
              <a:t>.</a:t>
            </a:r>
            <a:br>
              <a:rPr lang="fr-FR" sz="2800" i="1" dirty="0"/>
            </a:br>
            <a:br>
              <a:rPr lang="fr-FR" sz="3200" i="1" dirty="0">
                <a:solidFill>
                  <a:schemeClr val="accent6">
                    <a:lumMod val="75000"/>
                  </a:schemeClr>
                </a:solidFill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33B88B-CDE0-0B81-BAA7-75491E8C4FEC}"/>
              </a:ext>
            </a:extLst>
          </p:cNvPr>
          <p:cNvSpPr txBox="1"/>
          <p:nvPr/>
        </p:nvSpPr>
        <p:spPr>
          <a:xfrm>
            <a:off x="422694" y="4140679"/>
            <a:ext cx="11248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 verbe est toujours en seconde position, le sujet est collé au verbe, mais pas forcément avant.</a:t>
            </a:r>
          </a:p>
        </p:txBody>
      </p:sp>
    </p:spTree>
    <p:extLst>
      <p:ext uri="{BB962C8B-B14F-4D97-AF65-F5344CB8AC3E}">
        <p14:creationId xmlns:p14="http://schemas.microsoft.com/office/powerpoint/2010/main" val="337953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B36E5-0B09-0E05-6B2E-EEAE21A1B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3BD264-0EE5-20EE-7042-4FCC7F88F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707923"/>
            <a:ext cx="11591925" cy="1387095"/>
          </a:xfrm>
        </p:spPr>
        <p:txBody>
          <a:bodyPr>
            <a:normAutofit fontScale="90000"/>
          </a:bodyPr>
          <a:lstStyle/>
          <a:p>
            <a:pPr marL="715963" indent="-715963" algn="l"/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Voici des exemples avec des mots courants :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deswegen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r>
              <a:rPr lang="fr-FR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(c’est pourquoi)   </a:t>
            </a:r>
            <a: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// 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manchmal</a:t>
            </a:r>
            <a: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(parfois)  // 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oft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(souvent)</a:t>
            </a: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30210B8-4F6C-A613-B505-E430EF2BE4DF}"/>
              </a:ext>
            </a:extLst>
          </p:cNvPr>
          <p:cNvSpPr txBox="1">
            <a:spLocks/>
          </p:cNvSpPr>
          <p:nvPr/>
        </p:nvSpPr>
        <p:spPr>
          <a:xfrm>
            <a:off x="1071479" y="2837509"/>
            <a:ext cx="11591925" cy="36836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Er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krank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Deswegen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er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nicht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gekommen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(il est malade, c’est pourquoi il n’est pas venu.</a:t>
            </a:r>
          </a:p>
          <a:p>
            <a:pPr algn="l"/>
            <a:endParaRPr lang="fr-FR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Manchmal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kommt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sie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Wochenende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marL="715963" indent="-715963" algn="l"/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(parfois elle vient le week-end).</a:t>
            </a:r>
          </a:p>
          <a:p>
            <a:pPr marL="715963" indent="-715963" algn="l"/>
            <a:endParaRPr lang="fr-FR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spielen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wir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Fußball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marL="715963" indent="-715963"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</a:t>
            </a:r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(Souvent nous jouons au foot)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/>
            <a:b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5060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355" y="750499"/>
            <a:ext cx="11153055" cy="4623758"/>
          </a:xfrm>
        </p:spPr>
        <p:txBody>
          <a:bodyPr>
            <a:normAutofit/>
          </a:bodyPr>
          <a:lstStyle/>
          <a:p>
            <a:pPr marL="715963" indent="-715963"/>
            <a:r>
              <a:rPr lang="fr-FR" sz="3200" dirty="0">
                <a:latin typeface="+mn-lt"/>
              </a:rPr>
              <a:t>Il existe un cas particulier : l’utilisation des éléments  ’’0’’ </a:t>
            </a:r>
            <a:br>
              <a:rPr lang="fr-FR" sz="3200" dirty="0">
                <a:latin typeface="+mn-lt"/>
              </a:rPr>
            </a:b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Avec les mots «</a:t>
            </a:r>
            <a:r>
              <a:rPr lang="fr-FR" sz="3200" b="1" dirty="0">
                <a:latin typeface="+mn-lt"/>
              </a:rPr>
              <a:t> </a:t>
            </a:r>
            <a:r>
              <a:rPr lang="fr-FR" sz="3200" b="1" dirty="0" err="1">
                <a:latin typeface="+mn-lt"/>
              </a:rPr>
              <a:t>und</a:t>
            </a:r>
            <a:r>
              <a:rPr lang="fr-FR" sz="3200" b="1" dirty="0">
                <a:latin typeface="+mn-lt"/>
              </a:rPr>
              <a:t> </a:t>
            </a:r>
            <a:r>
              <a:rPr lang="fr-FR" sz="3200" dirty="0">
                <a:latin typeface="+mn-lt"/>
              </a:rPr>
              <a:t>» </a:t>
            </a:r>
            <a:r>
              <a:rPr lang="fr-FR" sz="3200" i="1" dirty="0">
                <a:latin typeface="+mn-lt"/>
              </a:rPr>
              <a:t>(et)</a:t>
            </a:r>
            <a:r>
              <a:rPr lang="fr-FR" sz="3200" dirty="0">
                <a:latin typeface="+mn-lt"/>
              </a:rPr>
              <a:t> « </a:t>
            </a:r>
            <a:r>
              <a:rPr lang="fr-FR" sz="3200" b="1" dirty="0">
                <a:latin typeface="+mn-lt"/>
              </a:rPr>
              <a:t>aber</a:t>
            </a:r>
            <a:r>
              <a:rPr lang="fr-FR" sz="3200" dirty="0">
                <a:latin typeface="+mn-lt"/>
              </a:rPr>
              <a:t> » </a:t>
            </a:r>
            <a:r>
              <a:rPr lang="fr-FR" sz="3200" i="1" dirty="0">
                <a:latin typeface="+mn-lt"/>
              </a:rPr>
              <a:t>(mais) </a:t>
            </a:r>
            <a:r>
              <a:rPr lang="fr-FR" sz="3200" dirty="0">
                <a:latin typeface="+mn-lt"/>
              </a:rPr>
              <a:t>« </a:t>
            </a:r>
            <a:r>
              <a:rPr lang="fr-FR" sz="3200" b="1" dirty="0" err="1">
                <a:latin typeface="+mn-lt"/>
              </a:rPr>
              <a:t>oder</a:t>
            </a:r>
            <a:r>
              <a:rPr lang="fr-FR" sz="3200" dirty="0">
                <a:latin typeface="+mn-lt"/>
              </a:rPr>
              <a:t> » </a:t>
            </a:r>
            <a:r>
              <a:rPr lang="fr-FR" sz="3200" i="1" dirty="0">
                <a:latin typeface="+mn-lt"/>
              </a:rPr>
              <a:t>(ou)</a:t>
            </a:r>
            <a:br>
              <a:rPr lang="fr-FR" sz="3200" i="1" dirty="0">
                <a:latin typeface="+mn-lt"/>
              </a:rPr>
            </a:br>
            <a:r>
              <a:rPr lang="fr-FR" sz="3200" dirty="0">
                <a:latin typeface="+mn-lt"/>
              </a:rPr>
              <a:t> « </a:t>
            </a:r>
            <a:r>
              <a:rPr lang="fr-FR" sz="3200" b="1" dirty="0" err="1">
                <a:latin typeface="+mn-lt"/>
              </a:rPr>
              <a:t>denn</a:t>
            </a:r>
            <a:r>
              <a:rPr lang="fr-FR" sz="3200" dirty="0">
                <a:latin typeface="+mn-lt"/>
              </a:rPr>
              <a:t> » </a:t>
            </a:r>
            <a:r>
              <a:rPr lang="fr-FR" sz="3200" i="1" dirty="0">
                <a:latin typeface="+mn-lt"/>
              </a:rPr>
              <a:t>(car),  le verbe ne bouge pas.</a:t>
            </a:r>
            <a:br>
              <a:rPr lang="fr-FR" sz="3200" i="1" dirty="0">
                <a:latin typeface="+mn-lt"/>
              </a:rPr>
            </a:br>
            <a:br>
              <a:rPr lang="fr-FR" sz="3200" i="1" dirty="0">
                <a:latin typeface="+mn-lt"/>
              </a:rPr>
            </a:br>
            <a:r>
              <a:rPr lang="fr-FR" sz="3200" i="1" dirty="0">
                <a:latin typeface="+mn-lt"/>
              </a:rPr>
              <a:t> Ex : </a:t>
            </a:r>
            <a:r>
              <a:rPr lang="fr-FR" sz="3200" b="1" i="1" u="sng" dirty="0" err="1">
                <a:latin typeface="+mn-lt"/>
              </a:rPr>
              <a:t>Und</a:t>
            </a:r>
            <a:r>
              <a:rPr lang="fr-FR" sz="3200" i="1" dirty="0">
                <a:latin typeface="+mn-lt"/>
              </a:rPr>
              <a:t> </a:t>
            </a:r>
            <a:r>
              <a:rPr lang="fr-FR" sz="3200" i="1" dirty="0" err="1">
                <a:solidFill>
                  <a:srgbClr val="0070C0"/>
                </a:solidFill>
                <a:latin typeface="+mn-lt"/>
              </a:rPr>
              <a:t>e</a:t>
            </a:r>
            <a:r>
              <a:rPr lang="fr-FR" sz="3200" i="1" dirty="0" err="1">
                <a:solidFill>
                  <a:srgbClr val="0070C0"/>
                </a:solidFill>
              </a:rPr>
              <a:t>in</a:t>
            </a:r>
            <a:r>
              <a:rPr lang="fr-FR" sz="3200" i="1" dirty="0">
                <a:solidFill>
                  <a:srgbClr val="0070C0"/>
                </a:solidFill>
              </a:rPr>
              <a:t> </a:t>
            </a:r>
            <a:r>
              <a:rPr lang="fr-FR" sz="3200" i="1" dirty="0" err="1">
                <a:solidFill>
                  <a:srgbClr val="0070C0"/>
                </a:solidFill>
              </a:rPr>
              <a:t>kleines</a:t>
            </a:r>
            <a:r>
              <a:rPr lang="fr-FR" sz="3200" i="1" dirty="0">
                <a:solidFill>
                  <a:srgbClr val="0070C0"/>
                </a:solidFill>
              </a:rPr>
              <a:t> Kind  </a:t>
            </a:r>
            <a:r>
              <a:rPr lang="fr-FR" sz="3200" b="1" i="1" dirty="0" err="1">
                <a:solidFill>
                  <a:srgbClr val="FF0000"/>
                </a:solidFill>
              </a:rPr>
              <a:t>isst</a:t>
            </a:r>
            <a:r>
              <a:rPr lang="fr-FR" sz="3200" i="1" dirty="0"/>
              <a:t>  </a:t>
            </a:r>
            <a:r>
              <a:rPr lang="fr-FR" sz="3200" i="1" dirty="0" err="1">
                <a:solidFill>
                  <a:srgbClr val="7030A0"/>
                </a:solidFill>
              </a:rPr>
              <a:t>eine</a:t>
            </a:r>
            <a:r>
              <a:rPr lang="fr-FR" sz="3200" i="1" dirty="0"/>
              <a:t> </a:t>
            </a:r>
            <a:r>
              <a:rPr lang="fr-FR" sz="3200" i="1" dirty="0">
                <a:solidFill>
                  <a:srgbClr val="7030A0"/>
                </a:solidFill>
              </a:rPr>
              <a:t>Banane</a:t>
            </a:r>
            <a:r>
              <a:rPr lang="fr-FR" sz="3200" i="1" dirty="0"/>
              <a:t>  </a:t>
            </a:r>
            <a:r>
              <a:rPr lang="fr-FR" sz="3200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32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3200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32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3200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br>
              <a:rPr lang="fr-FR" sz="3200" i="1" dirty="0">
                <a:latin typeface="+mn-lt"/>
              </a:rPr>
            </a:b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4632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471054"/>
            <a:ext cx="11591925" cy="2232561"/>
          </a:xfrm>
        </p:spPr>
        <p:txBody>
          <a:bodyPr>
            <a:normAutofit fontScale="90000"/>
          </a:bodyPr>
          <a:lstStyle/>
          <a:p>
            <a:pPr marL="715963" indent="-715963"/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II</a:t>
            </a: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phrase ’’complexe’’ ou  subordonnée</a:t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718ABE-53A7-4384-B988-0B7F45CC4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458" y="3381532"/>
            <a:ext cx="10561899" cy="1387387"/>
          </a:xfrm>
        </p:spPr>
        <p:txBody>
          <a:bodyPr>
            <a:noAutofit/>
          </a:bodyPr>
          <a:lstStyle/>
          <a:p>
            <a:pPr algn="l"/>
            <a:r>
              <a:rPr lang="fr-FR" sz="3600" b="1" u="sng" dirty="0"/>
              <a:t>la règle</a:t>
            </a:r>
            <a:r>
              <a:rPr lang="fr-FR" sz="3600" b="1" dirty="0"/>
              <a:t> </a:t>
            </a:r>
            <a:r>
              <a:rPr lang="fr-FR" sz="3600" dirty="0"/>
              <a:t>: </a:t>
            </a:r>
            <a:br>
              <a:rPr lang="fr-FR" sz="3600" dirty="0"/>
            </a:br>
            <a:br>
              <a:rPr lang="fr-FR" sz="3600" dirty="0"/>
            </a:br>
            <a:r>
              <a:rPr lang="fr-FR" sz="3600" dirty="0">
                <a:sym typeface="Wingdings" panose="05000000000000000000" pitchFamily="2" charset="2"/>
              </a:rPr>
              <a:t> </a:t>
            </a:r>
            <a:r>
              <a:rPr lang="fr-FR" sz="3600" dirty="0"/>
              <a:t>le verbe est en dernière position</a:t>
            </a:r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93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49B93-2F5E-4F9F-A060-66387204B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442CC57E-4367-A5C9-A652-B00870055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423" y="1692674"/>
            <a:ext cx="9144000" cy="1655762"/>
          </a:xfrm>
        </p:spPr>
        <p:txBody>
          <a:bodyPr>
            <a:normAutofit/>
          </a:bodyPr>
          <a:lstStyle/>
          <a:p>
            <a:r>
              <a:rPr lang="fr-FR" sz="3600" b="1" dirty="0"/>
              <a:t>La phrase dite complexe, ou subordonnée est introduite par trois type de mots :</a:t>
            </a:r>
          </a:p>
        </p:txBody>
      </p:sp>
    </p:spTree>
    <p:extLst>
      <p:ext uri="{BB962C8B-B14F-4D97-AF65-F5344CB8AC3E}">
        <p14:creationId xmlns:p14="http://schemas.microsoft.com/office/powerpoint/2010/main" val="2839977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>
            <a:extLst>
              <a:ext uri="{FF2B5EF4-FFF2-40B4-BE49-F238E27FC236}">
                <a16:creationId xmlns:a16="http://schemas.microsoft.com/office/drawing/2014/main" id="{43897CF4-8F70-446B-8C1D-C4445265AED6}"/>
              </a:ext>
            </a:extLst>
          </p:cNvPr>
          <p:cNvSpPr txBox="1">
            <a:spLocks/>
          </p:cNvSpPr>
          <p:nvPr/>
        </p:nvSpPr>
        <p:spPr>
          <a:xfrm>
            <a:off x="342181" y="492127"/>
            <a:ext cx="11800935" cy="19765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è"/>
            </a:pPr>
            <a:r>
              <a:rPr lang="fr-FR" sz="2800" b="1" u="sng" dirty="0">
                <a:solidFill>
                  <a:srgbClr val="7030A0"/>
                </a:solidFill>
              </a:rPr>
              <a:t>des conjonctions de subordinations</a:t>
            </a:r>
            <a:r>
              <a:rPr lang="fr-FR" sz="2800" b="1" dirty="0">
                <a:solidFill>
                  <a:srgbClr val="7030A0"/>
                </a:solidFill>
              </a:rPr>
              <a:t> </a:t>
            </a:r>
            <a:r>
              <a:rPr lang="fr-FR" sz="2800" dirty="0"/>
              <a:t>: </a:t>
            </a:r>
            <a:r>
              <a:rPr lang="fr-FR" sz="2800" dirty="0" err="1">
                <a:solidFill>
                  <a:srgbClr val="7030A0"/>
                </a:solidFill>
              </a:rPr>
              <a:t>weil</a:t>
            </a:r>
            <a:r>
              <a:rPr lang="fr-FR" sz="2800" dirty="0"/>
              <a:t> </a:t>
            </a:r>
            <a:r>
              <a:rPr lang="fr-FR" sz="2800" i="1" dirty="0"/>
              <a:t> (parce que) </a:t>
            </a:r>
            <a:r>
              <a:rPr lang="fr-FR" sz="2800" dirty="0"/>
              <a:t>/</a:t>
            </a:r>
            <a:r>
              <a:rPr lang="fr-FR" sz="2800" i="1" dirty="0"/>
              <a:t> </a:t>
            </a:r>
            <a:r>
              <a:rPr lang="fr-FR" sz="2800" i="1" dirty="0" err="1">
                <a:solidFill>
                  <a:srgbClr val="7030A0"/>
                </a:solidFill>
              </a:rPr>
              <a:t>dass</a:t>
            </a:r>
            <a:r>
              <a:rPr lang="fr-FR" sz="2800" i="1" dirty="0"/>
              <a:t> (que) </a:t>
            </a:r>
            <a:r>
              <a:rPr lang="fr-FR" sz="2800" dirty="0"/>
              <a:t>/</a:t>
            </a:r>
            <a:r>
              <a:rPr lang="fr-FR" sz="2800" i="1" dirty="0"/>
              <a:t> </a:t>
            </a:r>
          </a:p>
          <a:p>
            <a:pPr algn="l"/>
            <a:r>
              <a:rPr lang="fr-FR" sz="2800" dirty="0">
                <a:solidFill>
                  <a:srgbClr val="7030A0"/>
                </a:solidFill>
              </a:rPr>
              <a:t>      </a:t>
            </a:r>
            <a:r>
              <a:rPr lang="fr-FR" sz="2800" dirty="0" err="1">
                <a:solidFill>
                  <a:srgbClr val="7030A0"/>
                </a:solidFill>
              </a:rPr>
              <a:t>während</a:t>
            </a:r>
            <a:r>
              <a:rPr lang="fr-FR" sz="2800" dirty="0"/>
              <a:t> </a:t>
            </a:r>
            <a:r>
              <a:rPr lang="fr-FR" sz="2800" i="1" dirty="0"/>
              <a:t>(pendant que) </a:t>
            </a:r>
            <a:r>
              <a:rPr lang="fr-FR" sz="2800" dirty="0"/>
              <a:t>/ </a:t>
            </a:r>
            <a:r>
              <a:rPr lang="fr-FR" sz="2800" dirty="0" err="1">
                <a:solidFill>
                  <a:srgbClr val="7030A0"/>
                </a:solidFill>
              </a:rPr>
              <a:t>obwohl</a:t>
            </a:r>
            <a:r>
              <a:rPr lang="fr-FR" sz="2800" dirty="0"/>
              <a:t> </a:t>
            </a:r>
            <a:r>
              <a:rPr lang="fr-FR" sz="2800" i="1" dirty="0"/>
              <a:t>(bien que), etc. Il en existe beaucoup.</a:t>
            </a:r>
          </a:p>
          <a:p>
            <a:pPr algn="l"/>
            <a:r>
              <a:rPr lang="fr-FR" sz="2800" dirty="0"/>
              <a:t>Ex : </a:t>
            </a:r>
            <a:r>
              <a:rPr lang="fr-FR" sz="2800" dirty="0" err="1"/>
              <a:t>Ich</a:t>
            </a:r>
            <a:r>
              <a:rPr lang="fr-FR" sz="2800" dirty="0"/>
              <a:t> </a:t>
            </a:r>
            <a:r>
              <a:rPr lang="fr-FR" sz="2800" dirty="0" err="1"/>
              <a:t>weiß</a:t>
            </a:r>
            <a:r>
              <a:rPr lang="fr-FR" sz="2800" dirty="0"/>
              <a:t> </a:t>
            </a:r>
            <a:r>
              <a:rPr lang="fr-FR" sz="2800" dirty="0" err="1"/>
              <a:t>dass</a:t>
            </a:r>
            <a:r>
              <a:rPr lang="fr-FR" sz="2800" dirty="0"/>
              <a:t>, er mit </a:t>
            </a:r>
            <a:r>
              <a:rPr lang="fr-FR" sz="2800" dirty="0" err="1"/>
              <a:t>seinem</a:t>
            </a:r>
            <a:r>
              <a:rPr lang="fr-FR" sz="2800" dirty="0"/>
              <a:t> Bruder </a:t>
            </a:r>
            <a:r>
              <a:rPr lang="fr-FR" sz="2800" dirty="0" err="1">
                <a:highlight>
                  <a:srgbClr val="FFFF00"/>
                </a:highlight>
              </a:rPr>
              <a:t>wohnt</a:t>
            </a:r>
            <a:r>
              <a:rPr lang="fr-FR" sz="2800" dirty="0">
                <a:highlight>
                  <a:srgbClr val="FFFF00"/>
                </a:highlight>
              </a:rPr>
              <a:t>.  </a:t>
            </a:r>
          </a:p>
          <a:p>
            <a:pPr algn="l"/>
            <a:r>
              <a:rPr lang="fr-FR" sz="2800" dirty="0"/>
              <a:t>       </a:t>
            </a:r>
            <a:r>
              <a:rPr lang="fr-FR" sz="2800" i="1" dirty="0"/>
              <a:t>(je sais qu’il habite avec son frère)</a:t>
            </a:r>
            <a:endParaRPr lang="fr-FR" sz="2800" dirty="0"/>
          </a:p>
          <a:p>
            <a:pPr algn="l"/>
            <a:endParaRPr lang="fr-FR" sz="2800" dirty="0">
              <a:highlight>
                <a:srgbClr val="FFFF00"/>
              </a:highlight>
            </a:endParaRPr>
          </a:p>
          <a:p>
            <a:pPr algn="l"/>
            <a:endParaRPr lang="fr-FR" sz="2800" i="1" dirty="0"/>
          </a:p>
          <a:p>
            <a:pPr algn="l"/>
            <a:endParaRPr lang="fr-FR" sz="2800" dirty="0"/>
          </a:p>
          <a:p>
            <a:pPr algn="l"/>
            <a:endParaRPr lang="fr-FR" sz="2800" dirty="0"/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3BA3E840-4128-4596-B5FB-11892323BA25}"/>
              </a:ext>
            </a:extLst>
          </p:cNvPr>
          <p:cNvSpPr txBox="1">
            <a:spLocks/>
          </p:cNvSpPr>
          <p:nvPr/>
        </p:nvSpPr>
        <p:spPr>
          <a:xfrm>
            <a:off x="342181" y="2654883"/>
            <a:ext cx="11423485" cy="2328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solidFill>
                  <a:srgbClr val="7030A0"/>
                </a:solidFill>
                <a:sym typeface="Wingdings" panose="05000000000000000000" pitchFamily="2" charset="2"/>
              </a:rPr>
              <a:t> </a:t>
            </a:r>
            <a:r>
              <a:rPr lang="fr-FR" sz="2800" b="1" u="sng" dirty="0">
                <a:solidFill>
                  <a:srgbClr val="7030A0"/>
                </a:solidFill>
                <a:sym typeface="Wingdings" panose="05000000000000000000" pitchFamily="2" charset="2"/>
              </a:rPr>
              <a:t>Des interrogatifs indirects </a:t>
            </a:r>
            <a:r>
              <a:rPr lang="fr-FR" sz="2800" b="1" dirty="0">
                <a:solidFill>
                  <a:srgbClr val="7030A0"/>
                </a:solidFill>
                <a:sym typeface="Wingdings" panose="05000000000000000000" pitchFamily="2" charset="2"/>
              </a:rPr>
              <a:t>: </a:t>
            </a:r>
            <a:endParaRPr lang="fr-FR" sz="2800" b="1" dirty="0">
              <a:solidFill>
                <a:srgbClr val="7030A0"/>
              </a:solidFill>
            </a:endParaRPr>
          </a:p>
          <a:p>
            <a:pPr algn="l"/>
            <a:r>
              <a:rPr lang="fr-FR" sz="2800" dirty="0"/>
              <a:t>Ex : </a:t>
            </a:r>
            <a:r>
              <a:rPr lang="fr-FR" sz="2800" dirty="0" err="1"/>
              <a:t>Ich</a:t>
            </a:r>
            <a:r>
              <a:rPr lang="fr-FR" sz="2800" dirty="0"/>
              <a:t> </a:t>
            </a:r>
            <a:r>
              <a:rPr lang="fr-FR" sz="2800" dirty="0" err="1"/>
              <a:t>weiß</a:t>
            </a:r>
            <a:r>
              <a:rPr lang="fr-FR" sz="2800" dirty="0"/>
              <a:t> </a:t>
            </a:r>
            <a:r>
              <a:rPr lang="fr-FR" sz="2800" dirty="0" err="1"/>
              <a:t>nicht</a:t>
            </a:r>
            <a:r>
              <a:rPr lang="fr-FR" sz="2800" dirty="0"/>
              <a:t>, </a:t>
            </a:r>
            <a:r>
              <a:rPr lang="fr-FR" sz="2800" b="1" u="sng" dirty="0" err="1">
                <a:solidFill>
                  <a:srgbClr val="7030A0"/>
                </a:solidFill>
              </a:rPr>
              <a:t>wo</a:t>
            </a:r>
            <a:r>
              <a:rPr lang="fr-FR" sz="2800" dirty="0"/>
              <a:t> er </a:t>
            </a:r>
            <a:r>
              <a:rPr lang="fr-FR" sz="2800" dirty="0" err="1"/>
              <a:t>seit</a:t>
            </a:r>
            <a:r>
              <a:rPr lang="fr-FR" sz="2800" dirty="0"/>
              <a:t> </a:t>
            </a:r>
            <a:r>
              <a:rPr lang="fr-FR" sz="2800" dirty="0" err="1"/>
              <a:t>einem</a:t>
            </a:r>
            <a:r>
              <a:rPr lang="fr-FR" sz="2800" dirty="0"/>
              <a:t> </a:t>
            </a:r>
            <a:r>
              <a:rPr lang="fr-FR" sz="2800" dirty="0" err="1"/>
              <a:t>Monat</a:t>
            </a:r>
            <a:r>
              <a:rPr lang="fr-FR" sz="2800" dirty="0"/>
              <a:t> </a:t>
            </a:r>
            <a:r>
              <a:rPr lang="fr-FR" sz="2800" dirty="0" err="1">
                <a:highlight>
                  <a:srgbClr val="FFFF00"/>
                </a:highlight>
              </a:rPr>
              <a:t>wohnt</a:t>
            </a:r>
            <a:r>
              <a:rPr lang="fr-FR" sz="2800" dirty="0">
                <a:highlight>
                  <a:srgbClr val="FFFF00"/>
                </a:highlight>
              </a:rPr>
              <a:t>.  </a:t>
            </a:r>
          </a:p>
          <a:p>
            <a:pPr algn="l"/>
            <a:r>
              <a:rPr lang="fr-FR" sz="2800" i="1" dirty="0"/>
              <a:t>      </a:t>
            </a:r>
            <a:r>
              <a:rPr lang="fr-FR" i="1" dirty="0"/>
              <a:t>(je ne sais pas </a:t>
            </a:r>
            <a:r>
              <a:rPr lang="fr-FR" i="1" dirty="0">
                <a:solidFill>
                  <a:srgbClr val="7030A0"/>
                </a:solidFill>
              </a:rPr>
              <a:t>où</a:t>
            </a:r>
            <a:r>
              <a:rPr lang="fr-FR" i="1" dirty="0"/>
              <a:t> il habite depuis un mois).</a:t>
            </a:r>
          </a:p>
          <a:p>
            <a:pPr algn="l"/>
            <a:endParaRPr lang="fr-FR" sz="400" i="1" dirty="0"/>
          </a:p>
          <a:p>
            <a:pPr algn="l"/>
            <a:r>
              <a:rPr lang="fr-FR" b="1" i="1" dirty="0"/>
              <a:t>        </a:t>
            </a:r>
            <a:r>
              <a:rPr lang="fr-FR" b="1" i="1" u="sng" dirty="0"/>
              <a:t>NB</a:t>
            </a:r>
            <a:r>
              <a:rPr lang="fr-FR" i="1" dirty="0"/>
              <a:t> : Tous les interrogatifs peuvent être interrogatifs indirects.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D9411B20-E668-48E0-8D65-C4346CB6075A}"/>
              </a:ext>
            </a:extLst>
          </p:cNvPr>
          <p:cNvSpPr txBox="1">
            <a:spLocks/>
          </p:cNvSpPr>
          <p:nvPr/>
        </p:nvSpPr>
        <p:spPr>
          <a:xfrm>
            <a:off x="342180" y="5169125"/>
            <a:ext cx="10827389" cy="1379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solidFill>
                  <a:srgbClr val="7030A0"/>
                </a:solidFill>
                <a:sym typeface="Wingdings" panose="05000000000000000000" pitchFamily="2" charset="2"/>
              </a:rPr>
              <a:t> </a:t>
            </a:r>
            <a:r>
              <a:rPr lang="fr-FR" sz="2800" b="1" u="sng" dirty="0">
                <a:solidFill>
                  <a:srgbClr val="7030A0"/>
                </a:solidFill>
                <a:sym typeface="Wingdings" panose="05000000000000000000" pitchFamily="2" charset="2"/>
              </a:rPr>
              <a:t>Des pronoms relatifs</a:t>
            </a:r>
            <a:r>
              <a:rPr lang="fr-FR" sz="2800" b="1" dirty="0">
                <a:solidFill>
                  <a:srgbClr val="7030A0"/>
                </a:solidFill>
              </a:rPr>
              <a:t>. </a:t>
            </a:r>
            <a:r>
              <a:rPr lang="fr-FR" sz="2800" dirty="0">
                <a:solidFill>
                  <a:srgbClr val="7030A0"/>
                </a:solidFill>
              </a:rPr>
              <a:t>(e</a:t>
            </a:r>
            <a:r>
              <a:rPr lang="fr-FR" sz="2800" i="1" dirty="0">
                <a:solidFill>
                  <a:srgbClr val="7030A0"/>
                </a:solidFill>
              </a:rPr>
              <a:t>n allemand, on reprend les déterminants)</a:t>
            </a:r>
            <a:endParaRPr lang="fr-FR" sz="2800" dirty="0">
              <a:solidFill>
                <a:srgbClr val="7030A0"/>
              </a:solidFill>
            </a:endParaRPr>
          </a:p>
          <a:p>
            <a:pPr marL="10766425" indent="-10766425" algn="l"/>
            <a:r>
              <a:rPr lang="fr-FR" sz="2800" dirty="0"/>
              <a:t>      ex:  Der Mann, </a:t>
            </a:r>
            <a:r>
              <a:rPr lang="fr-FR" sz="2800" dirty="0">
                <a:solidFill>
                  <a:srgbClr val="7030A0"/>
                </a:solidFill>
              </a:rPr>
              <a:t>den</a:t>
            </a:r>
            <a:r>
              <a:rPr lang="fr-FR" sz="2800" dirty="0"/>
              <a:t> </a:t>
            </a:r>
            <a:r>
              <a:rPr lang="fr-FR" sz="2800" dirty="0" err="1"/>
              <a:t>wir</a:t>
            </a:r>
            <a:r>
              <a:rPr lang="fr-FR" sz="2800" dirty="0"/>
              <a:t> </a:t>
            </a:r>
            <a:r>
              <a:rPr lang="fr-FR" sz="2800" dirty="0" err="1"/>
              <a:t>sehen</a:t>
            </a:r>
            <a:r>
              <a:rPr lang="fr-FR" sz="2800" dirty="0"/>
              <a:t>, </a:t>
            </a:r>
            <a:r>
              <a:rPr lang="fr-FR" sz="2800" dirty="0" err="1"/>
              <a:t>ist</a:t>
            </a:r>
            <a:r>
              <a:rPr lang="fr-FR" sz="2800" dirty="0"/>
              <a:t> </a:t>
            </a:r>
            <a:r>
              <a:rPr lang="fr-FR" sz="2800" dirty="0" err="1"/>
              <a:t>mein</a:t>
            </a:r>
            <a:r>
              <a:rPr lang="fr-FR" sz="2800" dirty="0"/>
              <a:t> </a:t>
            </a:r>
            <a:r>
              <a:rPr lang="fr-FR" sz="2800" dirty="0" err="1"/>
              <a:t>Nachbar</a:t>
            </a:r>
            <a:r>
              <a:rPr lang="fr-FR" sz="2800" dirty="0"/>
              <a:t> </a:t>
            </a:r>
          </a:p>
          <a:p>
            <a:pPr marL="10766425" indent="-10766425" algn="l"/>
            <a:r>
              <a:rPr lang="fr-FR" sz="2600" i="1" dirty="0"/>
              <a:t>                  (l’homme </a:t>
            </a:r>
            <a:r>
              <a:rPr lang="fr-FR" sz="2600" i="1" dirty="0">
                <a:solidFill>
                  <a:srgbClr val="7030A0"/>
                </a:solidFill>
              </a:rPr>
              <a:t>que</a:t>
            </a:r>
            <a:r>
              <a:rPr lang="fr-FR" sz="2600" i="1" dirty="0"/>
              <a:t> nous voyons est mon  voisin)</a:t>
            </a:r>
            <a:endParaRPr lang="fr-FR" sz="2600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897444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167" y="571500"/>
            <a:ext cx="11533516" cy="1271967"/>
          </a:xfrm>
        </p:spPr>
        <p:txBody>
          <a:bodyPr>
            <a:normAutofit fontScale="90000"/>
          </a:bodyPr>
          <a:lstStyle/>
          <a:p>
            <a:pPr marL="534988" indent="-534988" algn="l">
              <a:tabLst>
                <a:tab pos="896938" algn="l"/>
                <a:tab pos="982663" algn="l"/>
              </a:tabLst>
            </a:pPr>
            <a:br>
              <a:rPr lang="fr-FR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4400" dirty="0">
                <a:latin typeface="+mn-lt"/>
              </a:rPr>
            </a:br>
            <a:r>
              <a:rPr lang="fr-FR" sz="4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Remarques</a:t>
            </a:r>
            <a:r>
              <a:rPr lang="fr-FR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:</a:t>
            </a:r>
            <a:br>
              <a:rPr lang="fr-FR" sz="44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1717DF-D002-419A-A063-E2C9D2732BAC}"/>
              </a:ext>
            </a:extLst>
          </p:cNvPr>
          <p:cNvSpPr txBox="1"/>
          <p:nvPr/>
        </p:nvSpPr>
        <p:spPr>
          <a:xfrm>
            <a:off x="439408" y="4743761"/>
            <a:ext cx="11790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1950" algn="l"/>
              </a:tabLst>
            </a:pPr>
            <a:r>
              <a:rPr lang="fr-FR" sz="3200" dirty="0"/>
              <a:t>* On dit que les Allemands ne se coupent pas la parole car ils   	attendent le verbe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B324D7-1979-4FED-9B34-26961EFBE926}"/>
              </a:ext>
            </a:extLst>
          </p:cNvPr>
          <p:cNvSpPr txBox="1"/>
          <p:nvPr/>
        </p:nvSpPr>
        <p:spPr>
          <a:xfrm>
            <a:off x="439408" y="3728940"/>
            <a:ext cx="11066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* Dans deux tiers des cas, nous employons une subordonnée.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1A4AA-BB9B-4982-BEC6-19B78DA50AD3}"/>
              </a:ext>
            </a:extLst>
          </p:cNvPr>
          <p:cNvSpPr/>
          <p:nvPr/>
        </p:nvSpPr>
        <p:spPr>
          <a:xfrm>
            <a:off x="389896" y="2882976"/>
            <a:ext cx="1141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/>
              <a:t>* une virgule précède toujours l’élément subordonnant.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9B65D-B4FE-47D7-8028-542D69AAD8ED}"/>
              </a:ext>
            </a:extLst>
          </p:cNvPr>
          <p:cNvSpPr/>
          <p:nvPr/>
        </p:nvSpPr>
        <p:spPr>
          <a:xfrm>
            <a:off x="408317" y="1706362"/>
            <a:ext cx="116300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fr-FR" sz="3200" dirty="0"/>
              <a:t>* Ces éléments qui introduisent une subordonnée obligent </a:t>
            </a:r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verbe 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conjugué 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être placé à la fin de la proposition</a:t>
            </a:r>
            <a:r>
              <a:rPr lang="fr-F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479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7FB8073-EC1F-4DF2-895D-724F5C7B7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3448" cy="685800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5400137" y="163902"/>
            <a:ext cx="3243532" cy="1492370"/>
          </a:xfrm>
          <a:prstGeom prst="wedgeEllipseCallout">
            <a:avLst>
              <a:gd name="adj1" fmla="val -112779"/>
              <a:gd name="adj2" fmla="val 61405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 err="1"/>
              <a:t>Ich</a:t>
            </a:r>
            <a:r>
              <a:rPr lang="fr-FR" sz="3200" dirty="0"/>
              <a:t> </a:t>
            </a:r>
            <a:r>
              <a:rPr lang="fr-FR" sz="3200" dirty="0" err="1"/>
              <a:t>brauche</a:t>
            </a:r>
            <a:r>
              <a:rPr lang="fr-FR" sz="3200" dirty="0"/>
              <a:t> </a:t>
            </a:r>
            <a:r>
              <a:rPr lang="fr-FR" sz="3200" dirty="0" err="1"/>
              <a:t>Beispiele</a:t>
            </a:r>
            <a:r>
              <a:rPr lang="fr-FR" sz="3200" dirty="0"/>
              <a:t> !</a:t>
            </a:r>
            <a:r>
              <a:rPr lang="fr-FR" sz="3200" baseline="30000" dirty="0"/>
              <a:t>(1)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8ADBBAA-9FA4-4C68-A966-0E6B9B827A13}"/>
              </a:ext>
            </a:extLst>
          </p:cNvPr>
          <p:cNvSpPr txBox="1"/>
          <p:nvPr/>
        </p:nvSpPr>
        <p:spPr>
          <a:xfrm>
            <a:off x="5374257" y="4494362"/>
            <a:ext cx="6185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(1) </a:t>
            </a:r>
            <a:r>
              <a:rPr lang="fr-FR" sz="2400" dirty="0" err="1"/>
              <a:t>Ich</a:t>
            </a:r>
            <a:r>
              <a:rPr lang="fr-FR" sz="2400" dirty="0"/>
              <a:t> </a:t>
            </a:r>
            <a:r>
              <a:rPr lang="fr-FR" sz="2400" dirty="0" err="1"/>
              <a:t>brauche</a:t>
            </a:r>
            <a:r>
              <a:rPr lang="fr-FR" sz="2400" dirty="0"/>
              <a:t> </a:t>
            </a:r>
            <a:r>
              <a:rPr lang="fr-FR" sz="2400" dirty="0" err="1"/>
              <a:t>Beispiele</a:t>
            </a:r>
            <a:r>
              <a:rPr lang="fr-FR" sz="2400" dirty="0"/>
              <a:t> : </a:t>
            </a:r>
            <a:r>
              <a:rPr lang="fr-FR" sz="2400" i="1" dirty="0"/>
              <a:t> j’ai besoin d’exemples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39982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528" y="0"/>
            <a:ext cx="11904453" cy="6686550"/>
          </a:xfrm>
        </p:spPr>
        <p:txBody>
          <a:bodyPr>
            <a:normAutofit fontScale="90000"/>
          </a:bodyPr>
          <a:lstStyle/>
          <a:p>
            <a:pPr marL="715963" indent="-715963" algn="l"/>
            <a:r>
              <a:rPr lang="fr-FR" sz="4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Exemples</a:t>
            </a:r>
            <a:r>
              <a:rPr lang="fr-F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: </a:t>
            </a:r>
            <a:br>
              <a:rPr lang="fr-FR" sz="1800" dirty="0">
                <a:latin typeface="+mn-lt"/>
              </a:rPr>
            </a:br>
            <a:br>
              <a:rPr lang="fr-FR" sz="1800" dirty="0">
                <a:latin typeface="+mn-lt"/>
              </a:rPr>
            </a:br>
            <a:r>
              <a:rPr lang="fr-FR" sz="3200" dirty="0">
                <a:latin typeface="+mn-lt"/>
              </a:rPr>
              <a:t>- </a:t>
            </a:r>
            <a:r>
              <a:rPr lang="fr-FR" sz="3200" dirty="0" err="1">
                <a:latin typeface="+mn-lt"/>
              </a:rPr>
              <a:t>Ich</a:t>
            </a:r>
            <a:r>
              <a:rPr lang="fr-FR" sz="3200" dirty="0">
                <a:latin typeface="+mn-lt"/>
              </a:rPr>
              <a:t> </a:t>
            </a:r>
            <a:r>
              <a:rPr lang="fr-FR" sz="3200" dirty="0" err="1">
                <a:latin typeface="+mn-lt"/>
              </a:rPr>
              <a:t>weiß</a:t>
            </a:r>
            <a:r>
              <a:rPr lang="fr-FR" sz="3200" dirty="0">
                <a:latin typeface="+mn-lt"/>
              </a:rPr>
              <a:t>, </a:t>
            </a:r>
            <a:r>
              <a:rPr lang="fr-FR" sz="3200" b="1" dirty="0" err="1">
                <a:solidFill>
                  <a:srgbClr val="7030A0"/>
                </a:solidFill>
                <a:latin typeface="+mn-lt"/>
              </a:rPr>
              <a:t>dass</a:t>
            </a:r>
            <a:r>
              <a:rPr lang="fr-FR" sz="3200" dirty="0">
                <a:latin typeface="+mn-lt"/>
              </a:rPr>
              <a:t> er morgen </a:t>
            </a:r>
            <a:r>
              <a:rPr lang="fr-FR" sz="3200" dirty="0" err="1">
                <a:latin typeface="+mn-lt"/>
              </a:rPr>
              <a:t>früh</a:t>
            </a:r>
            <a:r>
              <a:rPr lang="fr-FR" sz="3200" dirty="0">
                <a:latin typeface="+mn-lt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+mn-lt"/>
              </a:rPr>
              <a:t>kommt</a:t>
            </a:r>
            <a:r>
              <a:rPr lang="fr-FR" sz="3200" dirty="0">
                <a:latin typeface="+mn-lt"/>
              </a:rPr>
              <a:t>. </a:t>
            </a:r>
            <a:r>
              <a:rPr lang="fr-FR" sz="3200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(Je sais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</a:t>
            </a:r>
            <a:r>
              <a:rPr lang="fr-FR" sz="2700" i="1" dirty="0">
                <a:latin typeface="+mn-lt"/>
              </a:rPr>
              <a:t>’il </a:t>
            </a:r>
            <a:r>
              <a:rPr lang="fr-FR" sz="2700" i="1" dirty="0">
                <a:solidFill>
                  <a:srgbClr val="FF0000"/>
                </a:solidFill>
                <a:latin typeface="+mn-lt"/>
              </a:rPr>
              <a:t>vient</a:t>
            </a:r>
            <a:r>
              <a:rPr lang="fr-FR" sz="2700" i="1" dirty="0">
                <a:latin typeface="+mn-lt"/>
              </a:rPr>
              <a:t> tôt demain)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3100" dirty="0">
                <a:latin typeface="+mn-lt"/>
              </a:rPr>
              <a:t>- </a:t>
            </a:r>
            <a:r>
              <a:rPr lang="fr-FR" sz="3100" dirty="0" err="1">
                <a:latin typeface="+mn-lt"/>
              </a:rPr>
              <a:t>Sie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geht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nicht</a:t>
            </a:r>
            <a:r>
              <a:rPr lang="fr-FR" sz="3100" dirty="0">
                <a:latin typeface="+mn-lt"/>
              </a:rPr>
              <a:t> in die </a:t>
            </a:r>
            <a:r>
              <a:rPr lang="fr-FR" sz="3100" dirty="0" err="1">
                <a:latin typeface="+mn-lt"/>
              </a:rPr>
              <a:t>Schule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wei</a:t>
            </a:r>
            <a:r>
              <a:rPr lang="fr-FR" sz="3100" dirty="0" err="1">
                <a:solidFill>
                  <a:srgbClr val="7030A0"/>
                </a:solidFill>
                <a:latin typeface="+mn-lt"/>
              </a:rPr>
              <a:t>l</a:t>
            </a:r>
            <a:r>
              <a:rPr lang="fr-FR" sz="3100" dirty="0">
                <a:solidFill>
                  <a:srgbClr val="7030A0"/>
                </a:solidFill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sie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krank</a:t>
            </a:r>
            <a:r>
              <a:rPr lang="fr-FR" sz="3100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100" dirty="0" err="1">
                <a:solidFill>
                  <a:srgbClr val="FF0000"/>
                </a:solidFill>
                <a:latin typeface="+mn-lt"/>
              </a:rPr>
              <a:t>ist</a:t>
            </a:r>
            <a:r>
              <a:rPr lang="fr-FR" sz="3100" dirty="0">
                <a:latin typeface="+mn-lt"/>
              </a:rPr>
              <a:t>. </a:t>
            </a:r>
            <a:r>
              <a:rPr lang="fr-FR" sz="2700" i="1" dirty="0">
                <a:latin typeface="+mn-lt"/>
              </a:rPr>
              <a:t>(Elle ne va pas à l’école parce 								            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</a:t>
            </a:r>
            <a:r>
              <a:rPr lang="fr-FR" sz="2700" i="1" dirty="0">
                <a:latin typeface="+mn-lt"/>
              </a:rPr>
              <a:t>’elle est malade)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3100" dirty="0">
                <a:latin typeface="+mn-lt"/>
              </a:rPr>
              <a:t>- </a:t>
            </a:r>
            <a:r>
              <a:rPr lang="fr-FR" sz="3100" dirty="0" err="1">
                <a:latin typeface="+mn-lt"/>
              </a:rPr>
              <a:t>Ich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gehe</a:t>
            </a:r>
            <a:r>
              <a:rPr lang="fr-FR" sz="3100" dirty="0">
                <a:latin typeface="+mn-lt"/>
              </a:rPr>
              <a:t> in die </a:t>
            </a:r>
            <a:r>
              <a:rPr lang="fr-FR" sz="3100" dirty="0" err="1">
                <a:latin typeface="+mn-lt"/>
              </a:rPr>
              <a:t>Schule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obwohl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ich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krank</a:t>
            </a:r>
            <a:r>
              <a:rPr lang="fr-FR" sz="3100" dirty="0">
                <a:latin typeface="+mn-lt"/>
              </a:rPr>
              <a:t> </a:t>
            </a:r>
            <a:r>
              <a:rPr lang="fr-FR" sz="3100" b="1" dirty="0">
                <a:solidFill>
                  <a:srgbClr val="FF0000"/>
                </a:solidFill>
                <a:latin typeface="+mn-lt"/>
              </a:rPr>
              <a:t>bin</a:t>
            </a:r>
            <a:r>
              <a:rPr lang="fr-FR" sz="3100" dirty="0">
                <a:latin typeface="+mn-lt"/>
              </a:rPr>
              <a:t>.</a:t>
            </a:r>
            <a:r>
              <a:rPr lang="fr-FR" sz="2700" i="1" dirty="0">
                <a:latin typeface="+mn-lt"/>
              </a:rPr>
              <a:t> (…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bien que </a:t>
            </a:r>
            <a:r>
              <a:rPr lang="fr-FR" sz="2700" i="1" dirty="0">
                <a:latin typeface="+mn-lt"/>
              </a:rPr>
              <a:t>je 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sois</a:t>
            </a:r>
            <a:r>
              <a:rPr lang="fr-FR" sz="2700" i="1" dirty="0">
                <a:latin typeface="+mn-lt"/>
              </a:rPr>
              <a:t> malade)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2700" i="1" dirty="0">
                <a:latin typeface="+mn-lt"/>
              </a:rPr>
              <a:t>- </a:t>
            </a:r>
            <a:r>
              <a:rPr lang="fr-FR" sz="3100" dirty="0" err="1">
                <a:latin typeface="+mn-lt"/>
              </a:rPr>
              <a:t>Sie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geht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einkaufen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während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ihre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Tochter</a:t>
            </a:r>
            <a:r>
              <a:rPr lang="fr-FR" sz="3100" dirty="0">
                <a:latin typeface="+mn-lt"/>
              </a:rPr>
              <a:t> ins Kino </a:t>
            </a:r>
            <a:r>
              <a:rPr lang="fr-FR" sz="3100" b="1" dirty="0" err="1">
                <a:solidFill>
                  <a:srgbClr val="FF0000"/>
                </a:solidFill>
                <a:latin typeface="+mn-lt"/>
              </a:rPr>
              <a:t>geht</a:t>
            </a:r>
            <a:r>
              <a:rPr lang="fr-FR" sz="3100" dirty="0">
                <a:latin typeface="+mn-lt"/>
              </a:rPr>
              <a:t>.</a:t>
            </a:r>
            <a:r>
              <a:rPr lang="fr-FR" sz="3100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( elle va faire les 							 courses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pendant que </a:t>
            </a:r>
            <a:r>
              <a:rPr lang="fr-FR" sz="2700" i="1" dirty="0">
                <a:latin typeface="+mn-lt"/>
              </a:rPr>
              <a:t>sa fille</a:t>
            </a:r>
            <a:r>
              <a:rPr lang="fr-FR" sz="2700" b="1" i="1" dirty="0">
                <a:latin typeface="+mn-lt"/>
              </a:rPr>
              <a:t> 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va</a:t>
            </a:r>
            <a:r>
              <a:rPr lang="fr-FR" sz="2700" b="1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au cinéma)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2700" dirty="0">
                <a:latin typeface="+mn-lt"/>
              </a:rPr>
              <a:t>-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Wir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wissen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nicht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warum</a:t>
            </a:r>
            <a:r>
              <a:rPr lang="fr-FR" sz="3100" dirty="0">
                <a:latin typeface="+mn-lt"/>
              </a:rPr>
              <a:t> er </a:t>
            </a:r>
            <a:r>
              <a:rPr lang="fr-FR" sz="3100" dirty="0" err="1">
                <a:latin typeface="+mn-lt"/>
              </a:rPr>
              <a:t>nicht</a:t>
            </a:r>
            <a:r>
              <a:rPr lang="fr-FR" sz="3100" dirty="0">
                <a:latin typeface="+mn-lt"/>
              </a:rPr>
              <a:t> da </a:t>
            </a:r>
            <a:r>
              <a:rPr lang="fr-FR" sz="3100" b="1" dirty="0" err="1">
                <a:solidFill>
                  <a:srgbClr val="FF0000"/>
                </a:solidFill>
                <a:latin typeface="+mn-lt"/>
              </a:rPr>
              <a:t>ist</a:t>
            </a:r>
            <a:r>
              <a:rPr lang="fr-FR" sz="3100" dirty="0">
                <a:latin typeface="+mn-lt"/>
              </a:rPr>
              <a:t>. </a:t>
            </a:r>
            <a:r>
              <a:rPr lang="fr-FR" sz="2700" i="1" dirty="0">
                <a:latin typeface="+mn-lt"/>
              </a:rPr>
              <a:t>(Nous ne savons pas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pourquoi</a:t>
            </a:r>
            <a:r>
              <a:rPr lang="fr-FR" sz="2700" i="1" dirty="0">
                <a:latin typeface="+mn-lt"/>
              </a:rPr>
              <a:t> il n’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est</a:t>
            </a:r>
            <a:r>
              <a:rPr lang="fr-FR" sz="2700" i="1" dirty="0">
                <a:latin typeface="+mn-lt"/>
              </a:rPr>
              <a:t> 											          pas là)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2700" i="1" dirty="0">
                <a:latin typeface="+mn-lt"/>
              </a:rPr>
              <a:t>-  </a:t>
            </a:r>
            <a:r>
              <a:rPr lang="fr-FR" sz="3100" dirty="0" err="1">
                <a:latin typeface="+mn-lt"/>
              </a:rPr>
              <a:t>Das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Mädchen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das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ein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kleiner</a:t>
            </a:r>
            <a:r>
              <a:rPr lang="fr-FR" sz="3100" dirty="0">
                <a:latin typeface="+mn-lt"/>
              </a:rPr>
              <a:t> Hund </a:t>
            </a:r>
            <a:r>
              <a:rPr lang="fr-FR" sz="3100" b="1" dirty="0" err="1">
                <a:solidFill>
                  <a:srgbClr val="FF0000"/>
                </a:solidFill>
                <a:latin typeface="+mn-lt"/>
              </a:rPr>
              <a:t>hat</a:t>
            </a:r>
            <a:r>
              <a:rPr lang="fr-FR" sz="3100" dirty="0">
                <a:latin typeface="+mn-lt"/>
              </a:rPr>
              <a:t>, </a:t>
            </a:r>
            <a:r>
              <a:rPr lang="fr-FR" sz="3100" dirty="0" err="1">
                <a:latin typeface="+mn-lt"/>
              </a:rPr>
              <a:t>ist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meine</a:t>
            </a:r>
            <a:r>
              <a:rPr lang="fr-FR" sz="3100" dirty="0">
                <a:latin typeface="+mn-lt"/>
              </a:rPr>
              <a:t> Cousine. </a:t>
            </a:r>
            <a:r>
              <a:rPr lang="fr-FR" sz="2700" i="1" dirty="0">
                <a:latin typeface="+mn-lt"/>
              </a:rPr>
              <a:t>(La fille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qui</a:t>
            </a:r>
            <a:r>
              <a:rPr lang="fr-FR" sz="2700" i="1" dirty="0">
                <a:latin typeface="+mn-lt"/>
              </a:rPr>
              <a:t> 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a</a:t>
            </a:r>
            <a:r>
              <a:rPr lang="fr-FR" sz="2700" i="1" dirty="0">
                <a:latin typeface="+mn-lt"/>
              </a:rPr>
              <a:t> 								        un petit chien est ma cousine)</a:t>
            </a:r>
            <a:endParaRPr lang="fr-FR" sz="27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0800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7FB8073-EC1F-4DF2-895D-724F5C7B7C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" t="2390" r="6310" b="50000"/>
          <a:stretch/>
        </p:blipFill>
        <p:spPr>
          <a:xfrm>
            <a:off x="189780" y="163901"/>
            <a:ext cx="5327637" cy="414068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5400137" y="163901"/>
            <a:ext cx="6452557" cy="3265099"/>
          </a:xfrm>
          <a:prstGeom prst="wedgeEllipseCallout">
            <a:avLst>
              <a:gd name="adj1" fmla="val -70476"/>
              <a:gd name="adj2" fmla="val 76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m’a déjà dit que le participe passé et l’infinitif étaient à la fin de la proposition! Il faut savoir !</a:t>
            </a:r>
          </a:p>
        </p:txBody>
      </p:sp>
    </p:spTree>
    <p:extLst>
      <p:ext uri="{BB962C8B-B14F-4D97-AF65-F5344CB8AC3E}">
        <p14:creationId xmlns:p14="http://schemas.microsoft.com/office/powerpoint/2010/main" val="3854566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603849" y="577969"/>
            <a:ext cx="5814204" cy="2113473"/>
          </a:xfrm>
          <a:prstGeom prst="wedgeEllipseCallout">
            <a:avLst>
              <a:gd name="adj1" fmla="val 113074"/>
              <a:gd name="adj2" fmla="val -8205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Même moi j’ai compris.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J’explique avec des exemples…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FB98CF-15A3-4D52-B39A-CDE3E7948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836" y="292220"/>
            <a:ext cx="16002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6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45" y="916111"/>
            <a:ext cx="11904453" cy="969496"/>
          </a:xfrm>
        </p:spPr>
        <p:txBody>
          <a:bodyPr>
            <a:normAutofit fontScale="90000"/>
          </a:bodyPr>
          <a:lstStyle/>
          <a:p>
            <a:pPr algn="l"/>
            <a:br>
              <a:rPr lang="fr-FR" sz="1300" dirty="0">
                <a:latin typeface="+mn-lt"/>
              </a:rPr>
            </a:br>
            <a:br>
              <a:rPr lang="fr-FR" sz="1300" dirty="0">
                <a:latin typeface="+mn-lt"/>
              </a:rPr>
            </a:br>
            <a:r>
              <a:rPr lang="fr-FR" sz="3600" b="1" dirty="0">
                <a:latin typeface="+mn-lt"/>
              </a:rPr>
              <a:t>a) avec un infinitif</a:t>
            </a:r>
            <a:br>
              <a:rPr lang="fr-FR" sz="3600" dirty="0">
                <a:latin typeface="+mn-lt"/>
              </a:rPr>
            </a:br>
            <a:r>
              <a:rPr lang="fr-FR" sz="3600" dirty="0">
                <a:latin typeface="+mn-lt"/>
              </a:rPr>
              <a:t>     </a:t>
            </a:r>
            <a:r>
              <a:rPr lang="fr-FR" sz="3200" dirty="0" err="1">
                <a:latin typeface="+mn-lt"/>
              </a:rPr>
              <a:t>Ich</a:t>
            </a:r>
            <a:r>
              <a:rPr lang="fr-FR" sz="3200" dirty="0">
                <a:latin typeface="+mn-lt"/>
              </a:rPr>
              <a:t> </a:t>
            </a:r>
            <a:r>
              <a:rPr lang="fr-FR" sz="3200" dirty="0" err="1">
                <a:latin typeface="+mn-lt"/>
              </a:rPr>
              <a:t>weiß</a:t>
            </a:r>
            <a:r>
              <a:rPr lang="fr-FR" sz="3200" dirty="0">
                <a:latin typeface="+mn-lt"/>
              </a:rPr>
              <a:t>, </a:t>
            </a:r>
            <a:r>
              <a:rPr lang="fr-FR" sz="3200" b="1" dirty="0" err="1">
                <a:solidFill>
                  <a:srgbClr val="7030A0"/>
                </a:solidFill>
                <a:latin typeface="+mn-lt"/>
              </a:rPr>
              <a:t>dass</a:t>
            </a:r>
            <a:r>
              <a:rPr lang="fr-FR" sz="3200" dirty="0">
                <a:latin typeface="+mn-lt"/>
              </a:rPr>
              <a:t> er morgen </a:t>
            </a:r>
            <a:r>
              <a:rPr lang="fr-FR" sz="3200" b="1" u="sng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kommen</a:t>
            </a:r>
            <a:r>
              <a:rPr lang="fr-FR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+mn-lt"/>
              </a:rPr>
              <a:t>soll</a:t>
            </a:r>
            <a:r>
              <a:rPr lang="fr-FR" sz="3200" dirty="0">
                <a:latin typeface="+mn-lt"/>
              </a:rPr>
              <a:t>. </a:t>
            </a:r>
            <a:r>
              <a:rPr lang="fr-FR" sz="3200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(Je sais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</a:t>
            </a:r>
            <a:r>
              <a:rPr lang="fr-FR" sz="2700" i="1" dirty="0">
                <a:latin typeface="+mn-lt"/>
              </a:rPr>
              <a:t>’il </a:t>
            </a:r>
            <a:r>
              <a:rPr lang="fr-FR" sz="2700" i="1" dirty="0">
                <a:solidFill>
                  <a:srgbClr val="FF0000"/>
                </a:solidFill>
                <a:latin typeface="+mn-lt"/>
              </a:rPr>
              <a:t>doit  </a:t>
            </a:r>
            <a:r>
              <a:rPr lang="fr-FR" sz="2700" i="1" u="sng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venir</a:t>
            </a:r>
            <a:r>
              <a:rPr lang="fr-FR" sz="2700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demain)</a:t>
            </a:r>
            <a:endParaRPr lang="fr-FR" sz="2700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BF4CBD-BDF5-4C4F-B9C0-A6BAE9D47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1" r="32559"/>
          <a:stretch/>
        </p:blipFill>
        <p:spPr>
          <a:xfrm>
            <a:off x="2441275" y="3724456"/>
            <a:ext cx="2320505" cy="290063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BE34AD50-C0CA-4D41-BE07-60D17E5073D3}"/>
              </a:ext>
            </a:extLst>
          </p:cNvPr>
          <p:cNvSpPr/>
          <p:nvPr/>
        </p:nvSpPr>
        <p:spPr>
          <a:xfrm>
            <a:off x="4830791" y="4048126"/>
            <a:ext cx="3884583" cy="1205362"/>
          </a:xfrm>
          <a:prstGeom prst="wedgeEllipseCallout">
            <a:avLst>
              <a:gd name="adj1" fmla="val -69865"/>
              <a:gd name="adj2" fmla="val -12714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Si vous permettez, ça veut dire que le </a:t>
            </a:r>
            <a:r>
              <a:rPr lang="fr-FR" b="1" u="sng" dirty="0">
                <a:solidFill>
                  <a:schemeClr val="tx1"/>
                </a:solidFill>
              </a:rPr>
              <a:t>verbe conjugué</a:t>
            </a:r>
            <a:r>
              <a:rPr lang="fr-FR" dirty="0">
                <a:solidFill>
                  <a:schemeClr val="tx1"/>
                </a:solidFill>
              </a:rPr>
              <a:t> est prioritaire à la fin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C8F24D-D910-4C6D-BDAE-C8DDC4B8369C}"/>
              </a:ext>
            </a:extLst>
          </p:cNvPr>
          <p:cNvSpPr txBox="1"/>
          <p:nvPr/>
        </p:nvSpPr>
        <p:spPr>
          <a:xfrm>
            <a:off x="114300" y="1962150"/>
            <a:ext cx="1182052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900" b="1" dirty="0">
                <a:latin typeface="+mn-lt"/>
              </a:rPr>
              <a:t>b) avec participe passé, ici  </a:t>
            </a:r>
            <a:r>
              <a:rPr lang="fr-FR" sz="29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‘’</a:t>
            </a:r>
            <a:r>
              <a:rPr lang="fr-FR" sz="29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gegangen</a:t>
            </a:r>
            <a:r>
              <a:rPr lang="fr-FR" sz="29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’’</a:t>
            </a:r>
            <a:br>
              <a:rPr lang="fr-FR" sz="12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br>
              <a:rPr lang="fr-FR" sz="1200" i="1" dirty="0">
                <a:latin typeface="+mn-lt"/>
              </a:rPr>
            </a:br>
            <a:r>
              <a:rPr lang="fr-FR" sz="2900" i="1" dirty="0">
                <a:latin typeface="+mn-lt"/>
              </a:rPr>
              <a:t>- </a:t>
            </a:r>
            <a:r>
              <a:rPr lang="fr-FR" sz="2900" dirty="0" err="1"/>
              <a:t>Sie</a:t>
            </a:r>
            <a:r>
              <a:rPr lang="fr-FR" sz="2900" dirty="0"/>
              <a:t> </a:t>
            </a:r>
            <a:r>
              <a:rPr lang="fr-FR" sz="2900" dirty="0" err="1"/>
              <a:t>ist</a:t>
            </a:r>
            <a:r>
              <a:rPr lang="fr-FR" sz="2900" dirty="0"/>
              <a:t>  </a:t>
            </a:r>
            <a:r>
              <a:rPr lang="fr-FR" sz="2900" dirty="0" err="1"/>
              <a:t>einkaufen</a:t>
            </a:r>
            <a:r>
              <a:rPr lang="fr-FR" sz="2900" dirty="0"/>
              <a:t> </a:t>
            </a:r>
            <a:r>
              <a:rPr lang="fr-FR" sz="2900" dirty="0">
                <a:solidFill>
                  <a:schemeClr val="accent6">
                    <a:lumMod val="75000"/>
                  </a:schemeClr>
                </a:solidFill>
              </a:rPr>
              <a:t>‘’</a:t>
            </a:r>
            <a:r>
              <a:rPr lang="fr-FR" sz="2900" dirty="0" err="1">
                <a:solidFill>
                  <a:schemeClr val="accent6">
                    <a:lumMod val="75000"/>
                  </a:schemeClr>
                </a:solidFill>
              </a:rPr>
              <a:t>gegangen</a:t>
            </a:r>
            <a:r>
              <a:rPr lang="fr-FR" sz="2900" dirty="0">
                <a:solidFill>
                  <a:schemeClr val="accent6">
                    <a:lumMod val="75000"/>
                  </a:schemeClr>
                </a:solidFill>
              </a:rPr>
              <a:t>’’</a:t>
            </a:r>
            <a:r>
              <a:rPr lang="fr-FR" sz="2900" dirty="0"/>
              <a:t>, </a:t>
            </a:r>
            <a:r>
              <a:rPr lang="fr-FR" sz="2900" b="1" dirty="0" err="1">
                <a:solidFill>
                  <a:srgbClr val="7030A0"/>
                </a:solidFill>
              </a:rPr>
              <a:t>während</a:t>
            </a:r>
            <a:r>
              <a:rPr lang="fr-FR" sz="2900" dirty="0"/>
              <a:t> </a:t>
            </a:r>
            <a:r>
              <a:rPr lang="fr-FR" sz="2900" dirty="0" err="1"/>
              <a:t>ihre</a:t>
            </a:r>
            <a:r>
              <a:rPr lang="fr-FR" sz="2900" dirty="0"/>
              <a:t> </a:t>
            </a:r>
            <a:r>
              <a:rPr lang="fr-FR" sz="2900" dirty="0" err="1"/>
              <a:t>Tochter</a:t>
            </a:r>
            <a:r>
              <a:rPr lang="fr-FR" sz="2900" dirty="0"/>
              <a:t> ins Kino </a:t>
            </a:r>
            <a:r>
              <a:rPr lang="fr-FR" sz="2900" b="1" u="sng" dirty="0" err="1">
                <a:solidFill>
                  <a:schemeClr val="accent6">
                    <a:lumMod val="75000"/>
                  </a:schemeClr>
                </a:solidFill>
              </a:rPr>
              <a:t>gegangen</a:t>
            </a:r>
            <a:r>
              <a:rPr lang="fr-FR" sz="2900" dirty="0"/>
              <a:t> </a:t>
            </a:r>
            <a:r>
              <a:rPr lang="fr-FR" sz="2900" b="1" dirty="0" err="1">
                <a:solidFill>
                  <a:srgbClr val="FF0000"/>
                </a:solidFill>
              </a:rPr>
              <a:t>ist</a:t>
            </a:r>
            <a:r>
              <a:rPr lang="fr-FR" sz="2900" dirty="0"/>
              <a:t>.</a:t>
            </a:r>
            <a:br>
              <a:rPr lang="fr-FR" sz="2900" dirty="0"/>
            </a:br>
            <a:r>
              <a:rPr lang="fr-FR" sz="2900" i="1" dirty="0"/>
              <a:t> </a:t>
            </a:r>
            <a:r>
              <a:rPr lang="fr-FR" sz="2900" i="1" dirty="0">
                <a:latin typeface="+mn-lt"/>
              </a:rPr>
              <a:t>(elle est allée faire les courses </a:t>
            </a:r>
            <a:r>
              <a:rPr lang="fr-FR" sz="2900" i="1" dirty="0">
                <a:solidFill>
                  <a:srgbClr val="7030A0"/>
                </a:solidFill>
                <a:latin typeface="+mn-lt"/>
              </a:rPr>
              <a:t>pendant que </a:t>
            </a:r>
            <a:r>
              <a:rPr lang="fr-FR" sz="2900" i="1" dirty="0">
                <a:latin typeface="+mn-lt"/>
              </a:rPr>
              <a:t>sa fille</a:t>
            </a:r>
            <a:r>
              <a:rPr lang="fr-FR" sz="2900" b="1" i="1" dirty="0">
                <a:latin typeface="+mn-lt"/>
              </a:rPr>
              <a:t> </a:t>
            </a:r>
            <a:r>
              <a:rPr lang="fr-FR" sz="2900" b="1" i="1" dirty="0">
                <a:solidFill>
                  <a:srgbClr val="FF0000"/>
                </a:solidFill>
                <a:latin typeface="+mn-lt"/>
              </a:rPr>
              <a:t>est </a:t>
            </a:r>
            <a:r>
              <a:rPr lang="fr-FR" sz="29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allée </a:t>
            </a:r>
            <a:r>
              <a:rPr lang="fr-FR" sz="2900" i="1" dirty="0">
                <a:latin typeface="+mn-lt"/>
              </a:rPr>
              <a:t>au cinéma).</a:t>
            </a:r>
            <a:endParaRPr lang="fr-FR" sz="29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83B603-372E-49E1-A325-986650D62B8F}"/>
              </a:ext>
            </a:extLst>
          </p:cNvPr>
          <p:cNvSpPr txBox="1"/>
          <p:nvPr/>
        </p:nvSpPr>
        <p:spPr>
          <a:xfrm>
            <a:off x="227701" y="108197"/>
            <a:ext cx="3525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Exemples</a:t>
            </a:r>
            <a:r>
              <a:rPr lang="fr-FR" sz="3600" dirty="0">
                <a:solidFill>
                  <a:prstClr val="black"/>
                </a:solidFill>
                <a:ea typeface="+mj-ea"/>
                <a:cs typeface="+mj-cs"/>
              </a:rPr>
              <a:t> 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56904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728BE32-796F-4D4C-A5FC-C6A4A2FA3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823"/>
            <a:ext cx="5790662" cy="588645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4822167" y="1561380"/>
            <a:ext cx="5227606" cy="1785668"/>
          </a:xfrm>
          <a:prstGeom prst="wedgeEllipseCallout">
            <a:avLst>
              <a:gd name="adj1" fmla="val -82754"/>
              <a:gd name="adj2" fmla="val -1163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Bon, eh bien puisque même Bécassine a compris,  </a:t>
            </a: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Tschüss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1156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977</Words>
  <Application>Microsoft Office PowerPoint</Application>
  <PresentationFormat>Grand écran</PresentationFormat>
  <Paragraphs>69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Présentation PowerPoint</vt:lpstr>
      <vt:lpstr>Présentation PowerPoint</vt:lpstr>
      <vt:lpstr>      Nous allons voir deux choses : </vt:lpstr>
      <vt:lpstr> I  La phrase simple  </vt:lpstr>
      <vt:lpstr>Présentation PowerPoint</vt:lpstr>
      <vt:lpstr>Présentation PowerPoint</vt:lpstr>
      <vt:lpstr>Présentation PowerPoint</vt:lpstr>
      <vt:lpstr>     On peut écrire cette phrase différemment, il suffit de  respecter la règle :   Phrase de départ :    Ein kleines Kind  isst  eine Banane  neben dem Haus. CC de lieu en tête :    Neben dem Haus isst ein kleines Kind eine Banane.  COD en tête :              Eine Banane isst ein kleines Kind neben dem Haus.  </vt:lpstr>
      <vt:lpstr>      Voici des exemples avec des mots courants : deswegen  (c’est pourquoi)   //  manchmal  (parfois)  //  oft  (souvent) </vt:lpstr>
      <vt:lpstr>Il existe un cas particulier : l’utilisation des éléments  ’’0’’   Avec les mots « und » (et) « aber » (mais) « oder » (ou)  « denn » (car),  le verbe ne bouge pas.   Ex : Und ein kleines Kind  isst  eine Banane  neben dem Haus  </vt:lpstr>
      <vt:lpstr>II  La phrase ’’complexe’’ ou  subordonnée </vt:lpstr>
      <vt:lpstr>Présentation PowerPoint</vt:lpstr>
      <vt:lpstr>Présentation PowerPoint</vt:lpstr>
      <vt:lpstr>  Remarques : </vt:lpstr>
      <vt:lpstr>Présentation PowerPoint</vt:lpstr>
      <vt:lpstr>Exemples :   - Ich weiß, dass er morgen früh kommt.  (Je sais qu’il vient tôt demain)  - Sie geht nicht in die Schule, weil sie krank ist. (Elle ne va pas à l’école parce                      qu’elle est malade)  - Ich gehe in die Schule, obwohl ich krank bin. (… bien que je sois malade)  - Sie geht einkaufen, während ihre Tochter ins Kino geht. ( elle va faire les         courses pendant que sa fille va au cinéma)  - Wir wissen nicht, warum er nicht da ist. (Nous ne savons pas pourquoi il n’est                      pas là)  -  Das Mädchen, das ein kleiner Hund hat, ist meine Cousine. (La fille qui a                 un petit chien est ma cousine)</vt:lpstr>
      <vt:lpstr>Présentation PowerPoint</vt:lpstr>
      <vt:lpstr>Présentation PowerPoint</vt:lpstr>
      <vt:lpstr>  a) avec un infinitif      Ich weiß, dass er morgen kommen soll.  (Je sais qu’il doit  venir demain)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zz</dc:creator>
  <cp:lastModifiedBy>zz1</cp:lastModifiedBy>
  <cp:revision>22</cp:revision>
  <dcterms:created xsi:type="dcterms:W3CDTF">2020-02-09T14:25:21Z</dcterms:created>
  <dcterms:modified xsi:type="dcterms:W3CDTF">2025-10-12T21:49:05Z</dcterms:modified>
</cp:coreProperties>
</file>